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9" r:id="rId3"/>
    <p:sldId id="257" r:id="rId4"/>
    <p:sldId id="258" r:id="rId5"/>
    <p:sldId id="256" r:id="rId6"/>
    <p:sldId id="260" r:id="rId7"/>
    <p:sldId id="304" r:id="rId8"/>
    <p:sldId id="283" r:id="rId9"/>
    <p:sldId id="273" r:id="rId10"/>
    <p:sldId id="305" r:id="rId11"/>
    <p:sldId id="282" r:id="rId12"/>
    <p:sldId id="288" r:id="rId13"/>
    <p:sldId id="289" r:id="rId14"/>
    <p:sldId id="310" r:id="rId15"/>
    <p:sldId id="284" r:id="rId16"/>
    <p:sldId id="311" r:id="rId17"/>
    <p:sldId id="286" r:id="rId18"/>
    <p:sldId id="312" r:id="rId19"/>
    <p:sldId id="313" r:id="rId20"/>
    <p:sldId id="262" r:id="rId21"/>
    <p:sldId id="264" r:id="rId22"/>
    <p:sldId id="265" r:id="rId23"/>
    <p:sldId id="292" r:id="rId24"/>
    <p:sldId id="266" r:id="rId25"/>
    <p:sldId id="270" r:id="rId26"/>
    <p:sldId id="267" r:id="rId27"/>
    <p:sldId id="269" r:id="rId28"/>
    <p:sldId id="295" r:id="rId29"/>
    <p:sldId id="294" r:id="rId30"/>
    <p:sldId id="296" r:id="rId31"/>
    <p:sldId id="302" r:id="rId32"/>
    <p:sldId id="299" r:id="rId33"/>
    <p:sldId id="300" r:id="rId34"/>
    <p:sldId id="303" r:id="rId35"/>
    <p:sldId id="306" r:id="rId36"/>
    <p:sldId id="314" r:id="rId37"/>
    <p:sldId id="316" r:id="rId38"/>
    <p:sldId id="317" r:id="rId39"/>
    <p:sldId id="298" r:id="rId40"/>
    <p:sldId id="308" r:id="rId41"/>
    <p:sldId id="278" r:id="rId42"/>
    <p:sldId id="318" r:id="rId43"/>
    <p:sldId id="307" r:id="rId44"/>
    <p:sldId id="31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0441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75407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4684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68594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2267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6561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8037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8354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3736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994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2034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685B-6474-4D99-9F9B-5DD41FB22696}" type="datetimeFigureOut">
              <a:rPr lang="nl-NL" smtClean="0"/>
              <a:pPr/>
              <a:t>8-2-2023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109A-403A-4B11-B325-F22D37AB55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4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maxton.com/gallery/max5a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maxton.com/gallery/max5a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3hDRoaY0YE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29326" y="1195263"/>
            <a:ext cx="7210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Scheikunde</a:t>
            </a:r>
          </a:p>
        </p:txBody>
      </p:sp>
    </p:spTree>
    <p:extLst>
      <p:ext uri="{BB962C8B-B14F-4D97-AF65-F5344CB8AC3E}">
        <p14:creationId xmlns:p14="http://schemas.microsoft.com/office/powerpoint/2010/main" val="74618843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suiker en water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fase	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509743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</a:t>
            </a:r>
            <a:r>
              <a:rPr lang="nl-NL" dirty="0">
                <a:solidFill>
                  <a:srgbClr val="FF0000"/>
                </a:solidFill>
              </a:rPr>
              <a:t>suiker en koolstof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37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</a:t>
            </a:r>
            <a:r>
              <a:rPr lang="nl-NL" dirty="0">
                <a:solidFill>
                  <a:srgbClr val="FF0000"/>
                </a:solidFill>
              </a:rPr>
              <a:t>suiker en koolstof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               </a:t>
            </a:r>
            <a:r>
              <a:rPr lang="nl-NL" dirty="0">
                <a:solidFill>
                  <a:srgbClr val="FF0000"/>
                </a:solidFill>
              </a:rPr>
              <a:t>kleur</a:t>
            </a:r>
          </a:p>
        </p:txBody>
      </p:sp>
    </p:spTree>
    <p:extLst>
      <p:ext uri="{BB962C8B-B14F-4D97-AF65-F5344CB8AC3E}">
        <p14:creationId xmlns:p14="http://schemas.microsoft.com/office/powerpoint/2010/main" val="8909460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suiker en koolstof     </a:t>
            </a:r>
            <a:r>
              <a:rPr lang="nl-NL" dirty="0">
                <a:solidFill>
                  <a:srgbClr val="FF0000"/>
                </a:solidFill>
              </a:rPr>
              <a:t>zout en suiker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               kleur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7366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suiker en koolstof     </a:t>
            </a:r>
            <a:r>
              <a:rPr lang="nl-NL" dirty="0">
                <a:solidFill>
                  <a:srgbClr val="FF0000"/>
                </a:solidFill>
              </a:rPr>
              <a:t>zout en suiker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               kleur                           </a:t>
            </a:r>
            <a:r>
              <a:rPr lang="nl-NL" dirty="0">
                <a:solidFill>
                  <a:srgbClr val="FF0000"/>
                </a:solidFill>
              </a:rPr>
              <a:t>smaak</a:t>
            </a:r>
          </a:p>
        </p:txBody>
      </p:sp>
    </p:spTree>
    <p:extLst>
      <p:ext uri="{BB962C8B-B14F-4D97-AF65-F5344CB8AC3E}">
        <p14:creationId xmlns:p14="http://schemas.microsoft.com/office/powerpoint/2010/main" val="31914139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suiker en koolstof     zout en suiker     </a:t>
            </a:r>
            <a:r>
              <a:rPr lang="nl-NL" dirty="0">
                <a:solidFill>
                  <a:srgbClr val="FF0000"/>
                </a:solidFill>
              </a:rPr>
              <a:t>alcohol en water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B887F7-604A-4802-B8F6-D407A15D32DC}"/>
              </a:ext>
            </a:extLst>
          </p:cNvPr>
          <p:cNvSpPr txBox="1"/>
          <p:nvPr/>
        </p:nvSpPr>
        <p:spPr>
          <a:xfrm>
            <a:off x="290580" y="4384115"/>
            <a:ext cx="1168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               kleur                           smaak</a:t>
            </a:r>
          </a:p>
        </p:txBody>
      </p:sp>
    </p:spTree>
    <p:extLst>
      <p:ext uri="{BB962C8B-B14F-4D97-AF65-F5344CB8AC3E}">
        <p14:creationId xmlns:p14="http://schemas.microsoft.com/office/powerpoint/2010/main" val="115401514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suiker en koolstof     zout en suiker     </a:t>
            </a:r>
            <a:r>
              <a:rPr lang="nl-NL" dirty="0">
                <a:solidFill>
                  <a:srgbClr val="FF0000"/>
                </a:solidFill>
              </a:rPr>
              <a:t>alcohol en water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B887F7-604A-4802-B8F6-D407A15D32DC}"/>
              </a:ext>
            </a:extLst>
          </p:cNvPr>
          <p:cNvSpPr txBox="1"/>
          <p:nvPr/>
        </p:nvSpPr>
        <p:spPr>
          <a:xfrm>
            <a:off x="290580" y="4384115"/>
            <a:ext cx="1168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               kleur                           smaak                  </a:t>
            </a:r>
            <a:r>
              <a:rPr lang="nl-NL" dirty="0">
                <a:solidFill>
                  <a:srgbClr val="FF0000"/>
                </a:solidFill>
              </a:rPr>
              <a:t>geur</a:t>
            </a:r>
            <a:r>
              <a:rPr lang="nl-NL" dirty="0"/>
              <a:t>                           </a:t>
            </a:r>
            <a:r>
              <a:rPr lang="nl-NL" dirty="0">
                <a:solidFill>
                  <a:schemeClr val="bg1"/>
                </a:solidFill>
              </a:rPr>
              <a:t>dichtheid </a:t>
            </a:r>
          </a:p>
          <a:p>
            <a:r>
              <a:rPr lang="nl-NL" dirty="0"/>
              <a:t>                                                                                                  </a:t>
            </a:r>
            <a:r>
              <a:rPr lang="nl-NL" dirty="0">
                <a:solidFill>
                  <a:srgbClr val="FF0000"/>
                </a:solidFill>
              </a:rPr>
              <a:t>kookpunt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8870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suiker en koolstof     zout en suiker     alcohol en water     </a:t>
            </a:r>
            <a:r>
              <a:rPr lang="nl-NL" dirty="0">
                <a:solidFill>
                  <a:srgbClr val="FF0000"/>
                </a:solidFill>
              </a:rPr>
              <a:t>water en benzine            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               kleur                           smaak                  geur</a:t>
            </a:r>
          </a:p>
          <a:p>
            <a:r>
              <a:rPr lang="nl-NL" dirty="0"/>
              <a:t>                                                                                                  kookpunt</a:t>
            </a:r>
          </a:p>
        </p:txBody>
      </p:sp>
    </p:spTree>
    <p:extLst>
      <p:ext uri="{BB962C8B-B14F-4D97-AF65-F5344CB8AC3E}">
        <p14:creationId xmlns:p14="http://schemas.microsoft.com/office/powerpoint/2010/main" val="157301110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suiker en koolstof     zout en suiker     alcohol en water     </a:t>
            </a:r>
            <a:r>
              <a:rPr lang="nl-NL" dirty="0">
                <a:solidFill>
                  <a:srgbClr val="FF0000"/>
                </a:solidFill>
              </a:rPr>
              <a:t>water en benzine            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fase		               kleur                           smaak                  geur                           </a:t>
            </a:r>
            <a:r>
              <a:rPr lang="nl-NL" dirty="0">
                <a:solidFill>
                  <a:srgbClr val="FF0000"/>
                </a:solidFill>
              </a:rPr>
              <a:t>dichtheid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  <a:r>
              <a:rPr lang="nl-NL" dirty="0"/>
              <a:t>kookpunt </a:t>
            </a:r>
            <a:r>
              <a:rPr lang="nl-NL" dirty="0">
                <a:solidFill>
                  <a:srgbClr val="FF0000"/>
                </a:solidFill>
              </a:rPr>
              <a:t>                 brandbaarheid</a:t>
            </a:r>
          </a:p>
        </p:txBody>
      </p:sp>
    </p:spTree>
    <p:extLst>
      <p:ext uri="{BB962C8B-B14F-4D97-AF65-F5344CB8AC3E}">
        <p14:creationId xmlns:p14="http://schemas.microsoft.com/office/powerpoint/2010/main" val="205744625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suiker en water     suiker en koolstof     zout en suiker     alcohol en water     water en benzine            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0580" y="4384115"/>
            <a:ext cx="1168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fase		               kleur                           smaak                  geur                           dichtheid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                                                                kookpunt                  brandbaarheid</a:t>
            </a:r>
          </a:p>
        </p:txBody>
      </p:sp>
    </p:spTree>
    <p:extLst>
      <p:ext uri="{BB962C8B-B14F-4D97-AF65-F5344CB8AC3E}">
        <p14:creationId xmlns:p14="http://schemas.microsoft.com/office/powerpoint/2010/main" val="428791068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29326" y="1195263"/>
            <a:ext cx="7210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Stof</a:t>
            </a:r>
          </a:p>
        </p:txBody>
      </p:sp>
    </p:spTree>
    <p:extLst>
      <p:ext uri="{BB962C8B-B14F-4D97-AF65-F5344CB8AC3E}">
        <p14:creationId xmlns:p14="http://schemas.microsoft.com/office/powerpoint/2010/main" val="140975648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68270" y="1060058"/>
            <a:ext cx="500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Dichtheid</a:t>
            </a:r>
          </a:p>
        </p:txBody>
      </p:sp>
    </p:spTree>
    <p:extLst>
      <p:ext uri="{BB962C8B-B14F-4D97-AF65-F5344CB8AC3E}">
        <p14:creationId xmlns:p14="http://schemas.microsoft.com/office/powerpoint/2010/main" val="269773315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8" y="692696"/>
            <a:ext cx="6252556" cy="62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l-NL" sz="2800" b="1" dirty="0"/>
              <a:t>Wat is zwaarder een kilo piepschuim of een kilo goud?</a:t>
            </a:r>
          </a:p>
        </p:txBody>
      </p:sp>
      <p:pic>
        <p:nvPicPr>
          <p:cNvPr id="1026" name="Picture 2" descr="http://www.hhofstede.nl/modules/goudstaa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333">
            <a:off x="7490906" y="5485445"/>
            <a:ext cx="554027" cy="39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694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04900" y="1600200"/>
            <a:ext cx="6934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933700" y="762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Dichtheid</a:t>
            </a:r>
            <a:r>
              <a:rPr lang="en-US" sz="2400" dirty="0">
                <a:latin typeface="Arial" charset="0"/>
              </a:rPr>
              <a:t> van </a:t>
            </a:r>
            <a:r>
              <a:rPr lang="en-US" sz="2400" dirty="0" err="1">
                <a:latin typeface="Arial" charset="0"/>
              </a:rPr>
              <a:t>stoffen</a:t>
            </a:r>
            <a:endParaRPr lang="nl-NL" sz="2400" dirty="0">
              <a:latin typeface="Arial" charset="0"/>
            </a:endParaRPr>
          </a:p>
        </p:txBody>
      </p:sp>
      <p:pic>
        <p:nvPicPr>
          <p:cNvPr id="3080" name="Picture 8" descr="http://www.maxton.com/gallery/max5au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4200"/>
            <a:ext cx="1600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276600" y="1905002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1 cm</a:t>
            </a:r>
            <a:r>
              <a:rPr lang="en-US" sz="2000" baseline="30000">
                <a:latin typeface="Arial" charset="0"/>
              </a:rPr>
              <a:t>3</a:t>
            </a:r>
            <a:r>
              <a:rPr lang="en-US" sz="2000">
                <a:latin typeface="Arial" charset="0"/>
              </a:rPr>
              <a:t> goud	   massa = 19,3 gram</a:t>
            </a:r>
            <a:endParaRPr lang="nl-NL" sz="2000">
              <a:latin typeface="Arial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733800" y="2606677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Dichtheid = 19,3 gram/cm</a:t>
            </a:r>
            <a:r>
              <a:rPr lang="en-US" sz="2000" baseline="30000">
                <a:latin typeface="Arial" charset="0"/>
              </a:rPr>
              <a:t>3</a:t>
            </a:r>
            <a:endParaRPr lang="nl-NL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9121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04900" y="1600200"/>
            <a:ext cx="6934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933700" y="762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Dichtheid</a:t>
            </a:r>
            <a:r>
              <a:rPr lang="en-US" sz="2400" dirty="0">
                <a:latin typeface="Arial" charset="0"/>
              </a:rPr>
              <a:t> van </a:t>
            </a:r>
            <a:r>
              <a:rPr lang="en-US" sz="2400" dirty="0" err="1">
                <a:latin typeface="Arial" charset="0"/>
              </a:rPr>
              <a:t>stoffen</a:t>
            </a:r>
            <a:endParaRPr lang="nl-NL" sz="2400" dirty="0">
              <a:latin typeface="Arial" charset="0"/>
            </a:endParaRPr>
          </a:p>
        </p:txBody>
      </p:sp>
      <p:pic>
        <p:nvPicPr>
          <p:cNvPr id="3080" name="Picture 8" descr="http://www.maxton.com/gallery/max5au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4200"/>
            <a:ext cx="1600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104900" y="3962400"/>
            <a:ext cx="69342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276600" y="1905002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  1 cm</a:t>
            </a:r>
            <a:r>
              <a:rPr lang="en-US" sz="2000" baseline="30000">
                <a:latin typeface="Arial" charset="0"/>
              </a:rPr>
              <a:t>3</a:t>
            </a:r>
            <a:r>
              <a:rPr lang="en-US" sz="2000">
                <a:latin typeface="Arial" charset="0"/>
              </a:rPr>
              <a:t> goud	   massa = 19,3 gram</a:t>
            </a:r>
            <a:endParaRPr lang="nl-NL" sz="2000">
              <a:latin typeface="Arial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124200" y="4267202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1 cm</a:t>
            </a:r>
            <a:r>
              <a:rPr lang="en-US" sz="2000" baseline="30000">
                <a:latin typeface="Arial" charset="0"/>
              </a:rPr>
              <a:t>3</a:t>
            </a:r>
            <a:r>
              <a:rPr lang="en-US" sz="2000">
                <a:latin typeface="Arial" charset="0"/>
              </a:rPr>
              <a:t> piepschuim   massa = 0,0225 gram</a:t>
            </a:r>
            <a:endParaRPr lang="nl-NL" sz="2000">
              <a:latin typeface="Arial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114800" y="5029202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Dichtheid = 0,0225 gram/cm</a:t>
            </a:r>
            <a:r>
              <a:rPr lang="en-US" sz="2000" baseline="30000">
                <a:latin typeface="Arial" charset="0"/>
              </a:rPr>
              <a:t>3</a:t>
            </a:r>
            <a:endParaRPr lang="nl-NL" sz="2000">
              <a:latin typeface="Arial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733800" y="2606677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Dichtheid = 19,3 gram/cm</a:t>
            </a:r>
            <a:r>
              <a:rPr lang="en-US" sz="2000" baseline="30000">
                <a:latin typeface="Arial" charset="0"/>
              </a:rPr>
              <a:t>3</a:t>
            </a:r>
            <a:endParaRPr lang="nl-NL" sz="2000">
              <a:latin typeface="Arial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147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0" y="1"/>
            <a:ext cx="920384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03778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Dode zee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484786"/>
            <a:ext cx="4992687" cy="5280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6"/>
            <a:ext cx="3835400" cy="2835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4665AF-E604-40F6-86CA-96A90DC15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/>
          <a:stretch/>
        </p:blipFill>
        <p:spPr>
          <a:xfrm>
            <a:off x="5220071" y="4452731"/>
            <a:ext cx="3816000" cy="229416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20913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9" y="1844824"/>
            <a:ext cx="764992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364088" y="3625788"/>
            <a:ext cx="230425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08607799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gram is 32,0 mL alcohol?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D0039A-7B8C-4E4C-B789-BD84E0CCE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586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gram is 32,0 mL alcohol?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6D00E4-0CC7-4BDA-8203-B781186E5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607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gram is 32,0 mL 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massa </a:t>
            </a:r>
            <a:r>
              <a:rPr lang="nl-NL" dirty="0">
                <a:latin typeface="Arial" pitchFamily="34" charset="0"/>
                <a:cs typeface="Arial" pitchFamily="34" charset="0"/>
              </a:rPr>
              <a:t>   </a:t>
            </a:r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     </a:t>
            </a:r>
            <a:r>
              <a:rPr lang="nl-NL" sz="2600" dirty="0">
                <a:solidFill>
                  <a:schemeClr val="bg1"/>
                </a:solidFill>
                <a:latin typeface="Arial"/>
                <a:ea typeface="Times New Roman"/>
              </a:rPr>
              <a:t>0,80      ?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volume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mL       </a:t>
            </a:r>
            <a:r>
              <a:rPr lang="nl-NL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nl-NL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32,0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68A01D-9876-4F68-B2B0-9A8467B3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0933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D17E80C-B2D3-402C-8B76-5563E65C249A}"/>
              </a:ext>
            </a:extLst>
          </p:cNvPr>
          <p:cNvSpPr txBox="1"/>
          <p:nvPr/>
        </p:nvSpPr>
        <p:spPr>
          <a:xfrm>
            <a:off x="1129326" y="1195263"/>
            <a:ext cx="7210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chemeClr val="bg1"/>
                </a:solidFill>
              </a:rPr>
              <a:t>Stof</a:t>
            </a:r>
          </a:p>
        </p:txBody>
      </p:sp>
    </p:spTree>
    <p:extLst>
      <p:ext uri="{BB962C8B-B14F-4D97-AF65-F5344CB8AC3E}">
        <p14:creationId xmlns:p14="http://schemas.microsoft.com/office/powerpoint/2010/main" val="215651765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</a:t>
            </a:r>
            <a:r>
              <a:rPr lang="nl-NL" dirty="0">
                <a:solidFill>
                  <a:srgbClr val="FF0000"/>
                </a:solidFill>
              </a:rPr>
              <a:t>gram</a:t>
            </a:r>
            <a:r>
              <a:rPr lang="nl-NL" dirty="0"/>
              <a:t> is 32,0 </a:t>
            </a:r>
            <a:r>
              <a:rPr lang="nl-NL" dirty="0">
                <a:solidFill>
                  <a:srgbClr val="FF0000"/>
                </a:solidFill>
              </a:rPr>
              <a:t>mL</a:t>
            </a:r>
            <a:r>
              <a:rPr lang="nl-NL" dirty="0"/>
              <a:t> alcohol?</a:t>
            </a:r>
          </a:p>
          <a:p>
            <a:pPr marL="0" indent="0">
              <a:buNone/>
            </a:pPr>
            <a:r>
              <a:rPr lang="nl-NL" dirty="0"/>
              <a:t>Dichtheid van alcohol is 0,80 </a:t>
            </a:r>
            <a:r>
              <a:rPr lang="nl-NL" dirty="0">
                <a:solidFill>
                  <a:srgbClr val="FF0000"/>
                </a:solidFill>
              </a:rPr>
              <a:t>g</a:t>
            </a:r>
            <a:r>
              <a:rPr lang="nl-NL" dirty="0"/>
              <a:t>/</a:t>
            </a:r>
            <a:r>
              <a:rPr lang="nl-NL" dirty="0">
                <a:solidFill>
                  <a:srgbClr val="FF0000"/>
                </a:solidFill>
              </a:rPr>
              <a:t>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nl-NL" dirty="0">
                <a:latin typeface="Arial" pitchFamily="34" charset="0"/>
                <a:cs typeface="Arial" pitchFamily="34" charset="0"/>
              </a:rPr>
              <a:t>     </a:t>
            </a:r>
            <a:r>
              <a:rPr lang="nl-NL" sz="2600" dirty="0">
                <a:solidFill>
                  <a:schemeClr val="bg1"/>
                </a:solidFill>
                <a:latin typeface="Arial"/>
                <a:ea typeface="Times New Roman"/>
              </a:rPr>
              <a:t>0,80      ?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mL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nl-NL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nl-NL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32,0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839C394-2C88-4AF3-A25A-29C89075F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867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Hoeveel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gram</a:t>
            </a:r>
            <a:r>
              <a:rPr lang="nl-NL" dirty="0"/>
              <a:t> is 32,0 mL 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g       </a:t>
            </a:r>
            <a:r>
              <a:rPr lang="nl-NL" sz="2600" dirty="0">
                <a:solidFill>
                  <a:srgbClr val="FF0000"/>
                </a:solidFill>
                <a:latin typeface="Arial"/>
                <a:ea typeface="Times New Roman"/>
              </a:rPr>
              <a:t>?</a:t>
            </a:r>
            <a:endParaRPr lang="nl-NL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mL</a:t>
            </a:r>
            <a:endParaRPr lang="nl-NL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A3900F3-7876-41F1-AA96-C08F65449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1906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Hoeveel gram </a:t>
            </a:r>
            <a:r>
              <a:rPr lang="nl-NL" dirty="0"/>
              <a:t>is </a:t>
            </a:r>
            <a:r>
              <a:rPr lang="nl-NL" dirty="0">
                <a:solidFill>
                  <a:srgbClr val="FF0000"/>
                </a:solidFill>
              </a:rPr>
              <a:t>32,0 mL </a:t>
            </a:r>
            <a:r>
              <a:rPr lang="nl-NL" dirty="0"/>
              <a:t>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g       </a:t>
            </a:r>
            <a:r>
              <a:rPr lang="nl-NL" sz="2600" dirty="0">
                <a:solidFill>
                  <a:srgbClr val="FF0000"/>
                </a:solidFill>
                <a:latin typeface="Arial"/>
                <a:ea typeface="Times New Roman"/>
              </a:rPr>
              <a:t>?</a:t>
            </a:r>
            <a:endParaRPr lang="nl-NL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mL    </a:t>
            </a: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32,0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03BC60-D625-4FBF-927D-C1908E335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495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gram is 32,0 mL 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g       </a:t>
            </a:r>
            <a:r>
              <a:rPr lang="nl-NL" sz="2600" dirty="0">
                <a:latin typeface="Arial"/>
                <a:ea typeface="Times New Roman"/>
              </a:rPr>
              <a:t>?      </a:t>
            </a:r>
            <a:r>
              <a:rPr lang="nl-NL" sz="2600" dirty="0">
                <a:solidFill>
                  <a:srgbClr val="FF0000"/>
                </a:solidFill>
                <a:latin typeface="Arial"/>
                <a:ea typeface="Times New Roman"/>
              </a:rPr>
              <a:t>0,80</a:t>
            </a:r>
            <a:endParaRPr lang="nl-NL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mL    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32,0      </a:t>
            </a: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FE0D04-2682-47E3-B2A2-E15B3B2C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4728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gram is 32,0 mL 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g       </a:t>
            </a:r>
            <a:r>
              <a:rPr lang="nl-NL" sz="2600" dirty="0">
                <a:latin typeface="Arial"/>
                <a:ea typeface="Times New Roman"/>
              </a:rPr>
              <a:t>?      0,80</a:t>
            </a:r>
            <a:endParaRPr lang="nl-NL" sz="1200" dirty="0"/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mL    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32,0      1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6CEC252-4CC4-4DAA-8D65-0E10EE91A257}"/>
              </a:ext>
            </a:extLst>
          </p:cNvPr>
          <p:cNvSpPr/>
          <p:nvPr/>
        </p:nvSpPr>
        <p:spPr>
          <a:xfrm>
            <a:off x="3990888" y="3760149"/>
            <a:ext cx="495654" cy="352327"/>
          </a:xfrm>
          <a:custGeom>
            <a:avLst/>
            <a:gdLst>
              <a:gd name="connsiteX0" fmla="*/ 341832 w 401652"/>
              <a:gd name="connsiteY0" fmla="*/ 0 h 299103"/>
              <a:gd name="connsiteX1" fmla="*/ 290557 w 401652"/>
              <a:gd name="connsiteY1" fmla="*/ 8546 h 299103"/>
              <a:gd name="connsiteX2" fmla="*/ 256374 w 401652"/>
              <a:gd name="connsiteY2" fmla="*/ 34184 h 299103"/>
              <a:gd name="connsiteX3" fmla="*/ 222190 w 401652"/>
              <a:gd name="connsiteY3" fmla="*/ 51275 h 299103"/>
              <a:gd name="connsiteX4" fmla="*/ 179461 w 401652"/>
              <a:gd name="connsiteY4" fmla="*/ 119641 h 299103"/>
              <a:gd name="connsiteX5" fmla="*/ 145278 w 401652"/>
              <a:gd name="connsiteY5" fmla="*/ 170916 h 299103"/>
              <a:gd name="connsiteX6" fmla="*/ 94004 w 401652"/>
              <a:gd name="connsiteY6" fmla="*/ 205099 h 299103"/>
              <a:gd name="connsiteX7" fmla="*/ 76912 w 401652"/>
              <a:gd name="connsiteY7" fmla="*/ 230737 h 299103"/>
              <a:gd name="connsiteX8" fmla="*/ 51275 w 401652"/>
              <a:gd name="connsiteY8" fmla="*/ 247828 h 299103"/>
              <a:gd name="connsiteX9" fmla="*/ 42729 w 401652"/>
              <a:gd name="connsiteY9" fmla="*/ 273466 h 299103"/>
              <a:gd name="connsiteX10" fmla="*/ 68366 w 401652"/>
              <a:gd name="connsiteY10" fmla="*/ 290557 h 299103"/>
              <a:gd name="connsiteX11" fmla="*/ 94004 w 401652"/>
              <a:gd name="connsiteY11" fmla="*/ 299103 h 299103"/>
              <a:gd name="connsiteX12" fmla="*/ 401652 w 401652"/>
              <a:gd name="connsiteY12" fmla="*/ 290557 h 299103"/>
              <a:gd name="connsiteX13" fmla="*/ 358923 w 401652"/>
              <a:gd name="connsiteY13" fmla="*/ 213645 h 299103"/>
              <a:gd name="connsiteX14" fmla="*/ 333286 w 401652"/>
              <a:gd name="connsiteY14" fmla="*/ 196554 h 299103"/>
              <a:gd name="connsiteX15" fmla="*/ 213645 w 401652"/>
              <a:gd name="connsiteY15" fmla="*/ 170916 h 299103"/>
              <a:gd name="connsiteX16" fmla="*/ 153824 w 401652"/>
              <a:gd name="connsiteY16" fmla="*/ 153825 h 299103"/>
              <a:gd name="connsiteX17" fmla="*/ 145278 w 401652"/>
              <a:gd name="connsiteY17" fmla="*/ 128187 h 299103"/>
              <a:gd name="connsiteX18" fmla="*/ 94004 w 401652"/>
              <a:gd name="connsiteY18" fmla="*/ 85458 h 299103"/>
              <a:gd name="connsiteX19" fmla="*/ 51275 w 401652"/>
              <a:gd name="connsiteY19" fmla="*/ 51275 h 299103"/>
              <a:gd name="connsiteX20" fmla="*/ 34183 w 401652"/>
              <a:gd name="connsiteY20" fmla="*/ 25638 h 299103"/>
              <a:gd name="connsiteX21" fmla="*/ 8546 w 401652"/>
              <a:gd name="connsiteY21" fmla="*/ 17092 h 299103"/>
              <a:gd name="connsiteX22" fmla="*/ 0 w 401652"/>
              <a:gd name="connsiteY22" fmla="*/ 8546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652" h="299103">
                <a:moveTo>
                  <a:pt x="341832" y="0"/>
                </a:moveTo>
                <a:cubicBezTo>
                  <a:pt x="324740" y="2849"/>
                  <a:pt x="306645" y="2111"/>
                  <a:pt x="290557" y="8546"/>
                </a:cubicBezTo>
                <a:cubicBezTo>
                  <a:pt x="277333" y="13836"/>
                  <a:pt x="268452" y="26635"/>
                  <a:pt x="256374" y="34184"/>
                </a:cubicBezTo>
                <a:cubicBezTo>
                  <a:pt x="245571" y="40936"/>
                  <a:pt x="233585" y="45578"/>
                  <a:pt x="222190" y="51275"/>
                </a:cubicBezTo>
                <a:cubicBezTo>
                  <a:pt x="162681" y="130621"/>
                  <a:pt x="226382" y="41439"/>
                  <a:pt x="179461" y="119641"/>
                </a:cubicBezTo>
                <a:cubicBezTo>
                  <a:pt x="168892" y="137255"/>
                  <a:pt x="162370" y="159522"/>
                  <a:pt x="145278" y="170916"/>
                </a:cubicBezTo>
                <a:lnTo>
                  <a:pt x="94004" y="205099"/>
                </a:lnTo>
                <a:cubicBezTo>
                  <a:pt x="88307" y="213645"/>
                  <a:pt x="84175" y="223474"/>
                  <a:pt x="76912" y="230737"/>
                </a:cubicBezTo>
                <a:cubicBezTo>
                  <a:pt x="69650" y="237999"/>
                  <a:pt x="57691" y="239808"/>
                  <a:pt x="51275" y="247828"/>
                </a:cubicBezTo>
                <a:cubicBezTo>
                  <a:pt x="45648" y="254862"/>
                  <a:pt x="45578" y="264920"/>
                  <a:pt x="42729" y="273466"/>
                </a:cubicBezTo>
                <a:cubicBezTo>
                  <a:pt x="51275" y="279163"/>
                  <a:pt x="59180" y="285964"/>
                  <a:pt x="68366" y="290557"/>
                </a:cubicBezTo>
                <a:cubicBezTo>
                  <a:pt x="76423" y="294586"/>
                  <a:pt x="84996" y="299103"/>
                  <a:pt x="94004" y="299103"/>
                </a:cubicBezTo>
                <a:cubicBezTo>
                  <a:pt x="196593" y="299103"/>
                  <a:pt x="299103" y="293406"/>
                  <a:pt x="401652" y="290557"/>
                </a:cubicBezTo>
                <a:cubicBezTo>
                  <a:pt x="392747" y="263842"/>
                  <a:pt x="384109" y="230435"/>
                  <a:pt x="358923" y="213645"/>
                </a:cubicBezTo>
                <a:cubicBezTo>
                  <a:pt x="350377" y="207948"/>
                  <a:pt x="342671" y="200725"/>
                  <a:pt x="333286" y="196554"/>
                </a:cubicBezTo>
                <a:cubicBezTo>
                  <a:pt x="279299" y="172560"/>
                  <a:pt x="275572" y="181237"/>
                  <a:pt x="213645" y="170916"/>
                </a:cubicBezTo>
                <a:cubicBezTo>
                  <a:pt x="192186" y="167340"/>
                  <a:pt x="174142" y="160597"/>
                  <a:pt x="153824" y="153825"/>
                </a:cubicBezTo>
                <a:cubicBezTo>
                  <a:pt x="150975" y="145279"/>
                  <a:pt x="150275" y="135682"/>
                  <a:pt x="145278" y="128187"/>
                </a:cubicBezTo>
                <a:cubicBezTo>
                  <a:pt x="132119" y="108448"/>
                  <a:pt x="112920" y="98069"/>
                  <a:pt x="94004" y="85458"/>
                </a:cubicBezTo>
                <a:cubicBezTo>
                  <a:pt x="75865" y="31044"/>
                  <a:pt x="101862" y="84999"/>
                  <a:pt x="51275" y="51275"/>
                </a:cubicBezTo>
                <a:cubicBezTo>
                  <a:pt x="42729" y="45578"/>
                  <a:pt x="42203" y="32054"/>
                  <a:pt x="34183" y="25638"/>
                </a:cubicBezTo>
                <a:cubicBezTo>
                  <a:pt x="27149" y="20011"/>
                  <a:pt x="16603" y="21121"/>
                  <a:pt x="8546" y="17092"/>
                </a:cubicBezTo>
                <a:cubicBezTo>
                  <a:pt x="4943" y="15290"/>
                  <a:pt x="2849" y="11395"/>
                  <a:pt x="0" y="8546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E15F51-D909-4CBD-B0CA-962375BCF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6387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6CEC252-4CC4-4DAA-8D65-0E10EE91A257}"/>
              </a:ext>
            </a:extLst>
          </p:cNvPr>
          <p:cNvSpPr/>
          <p:nvPr/>
        </p:nvSpPr>
        <p:spPr>
          <a:xfrm>
            <a:off x="3990888" y="3760149"/>
            <a:ext cx="495654" cy="352327"/>
          </a:xfrm>
          <a:custGeom>
            <a:avLst/>
            <a:gdLst>
              <a:gd name="connsiteX0" fmla="*/ 341832 w 401652"/>
              <a:gd name="connsiteY0" fmla="*/ 0 h 299103"/>
              <a:gd name="connsiteX1" fmla="*/ 290557 w 401652"/>
              <a:gd name="connsiteY1" fmla="*/ 8546 h 299103"/>
              <a:gd name="connsiteX2" fmla="*/ 256374 w 401652"/>
              <a:gd name="connsiteY2" fmla="*/ 34184 h 299103"/>
              <a:gd name="connsiteX3" fmla="*/ 222190 w 401652"/>
              <a:gd name="connsiteY3" fmla="*/ 51275 h 299103"/>
              <a:gd name="connsiteX4" fmla="*/ 179461 w 401652"/>
              <a:gd name="connsiteY4" fmla="*/ 119641 h 299103"/>
              <a:gd name="connsiteX5" fmla="*/ 145278 w 401652"/>
              <a:gd name="connsiteY5" fmla="*/ 170916 h 299103"/>
              <a:gd name="connsiteX6" fmla="*/ 94004 w 401652"/>
              <a:gd name="connsiteY6" fmla="*/ 205099 h 299103"/>
              <a:gd name="connsiteX7" fmla="*/ 76912 w 401652"/>
              <a:gd name="connsiteY7" fmla="*/ 230737 h 299103"/>
              <a:gd name="connsiteX8" fmla="*/ 51275 w 401652"/>
              <a:gd name="connsiteY8" fmla="*/ 247828 h 299103"/>
              <a:gd name="connsiteX9" fmla="*/ 42729 w 401652"/>
              <a:gd name="connsiteY9" fmla="*/ 273466 h 299103"/>
              <a:gd name="connsiteX10" fmla="*/ 68366 w 401652"/>
              <a:gd name="connsiteY10" fmla="*/ 290557 h 299103"/>
              <a:gd name="connsiteX11" fmla="*/ 94004 w 401652"/>
              <a:gd name="connsiteY11" fmla="*/ 299103 h 299103"/>
              <a:gd name="connsiteX12" fmla="*/ 401652 w 401652"/>
              <a:gd name="connsiteY12" fmla="*/ 290557 h 299103"/>
              <a:gd name="connsiteX13" fmla="*/ 358923 w 401652"/>
              <a:gd name="connsiteY13" fmla="*/ 213645 h 299103"/>
              <a:gd name="connsiteX14" fmla="*/ 333286 w 401652"/>
              <a:gd name="connsiteY14" fmla="*/ 196554 h 299103"/>
              <a:gd name="connsiteX15" fmla="*/ 213645 w 401652"/>
              <a:gd name="connsiteY15" fmla="*/ 170916 h 299103"/>
              <a:gd name="connsiteX16" fmla="*/ 153824 w 401652"/>
              <a:gd name="connsiteY16" fmla="*/ 153825 h 299103"/>
              <a:gd name="connsiteX17" fmla="*/ 145278 w 401652"/>
              <a:gd name="connsiteY17" fmla="*/ 128187 h 299103"/>
              <a:gd name="connsiteX18" fmla="*/ 94004 w 401652"/>
              <a:gd name="connsiteY18" fmla="*/ 85458 h 299103"/>
              <a:gd name="connsiteX19" fmla="*/ 51275 w 401652"/>
              <a:gd name="connsiteY19" fmla="*/ 51275 h 299103"/>
              <a:gd name="connsiteX20" fmla="*/ 34183 w 401652"/>
              <a:gd name="connsiteY20" fmla="*/ 25638 h 299103"/>
              <a:gd name="connsiteX21" fmla="*/ 8546 w 401652"/>
              <a:gd name="connsiteY21" fmla="*/ 17092 h 299103"/>
              <a:gd name="connsiteX22" fmla="*/ 0 w 401652"/>
              <a:gd name="connsiteY22" fmla="*/ 8546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652" h="299103">
                <a:moveTo>
                  <a:pt x="341832" y="0"/>
                </a:moveTo>
                <a:cubicBezTo>
                  <a:pt x="324740" y="2849"/>
                  <a:pt x="306645" y="2111"/>
                  <a:pt x="290557" y="8546"/>
                </a:cubicBezTo>
                <a:cubicBezTo>
                  <a:pt x="277333" y="13836"/>
                  <a:pt x="268452" y="26635"/>
                  <a:pt x="256374" y="34184"/>
                </a:cubicBezTo>
                <a:cubicBezTo>
                  <a:pt x="245571" y="40936"/>
                  <a:pt x="233585" y="45578"/>
                  <a:pt x="222190" y="51275"/>
                </a:cubicBezTo>
                <a:cubicBezTo>
                  <a:pt x="162681" y="130621"/>
                  <a:pt x="226382" y="41439"/>
                  <a:pt x="179461" y="119641"/>
                </a:cubicBezTo>
                <a:cubicBezTo>
                  <a:pt x="168892" y="137255"/>
                  <a:pt x="162370" y="159522"/>
                  <a:pt x="145278" y="170916"/>
                </a:cubicBezTo>
                <a:lnTo>
                  <a:pt x="94004" y="205099"/>
                </a:lnTo>
                <a:cubicBezTo>
                  <a:pt x="88307" y="213645"/>
                  <a:pt x="84175" y="223474"/>
                  <a:pt x="76912" y="230737"/>
                </a:cubicBezTo>
                <a:cubicBezTo>
                  <a:pt x="69650" y="237999"/>
                  <a:pt x="57691" y="239808"/>
                  <a:pt x="51275" y="247828"/>
                </a:cubicBezTo>
                <a:cubicBezTo>
                  <a:pt x="45648" y="254862"/>
                  <a:pt x="45578" y="264920"/>
                  <a:pt x="42729" y="273466"/>
                </a:cubicBezTo>
                <a:cubicBezTo>
                  <a:pt x="51275" y="279163"/>
                  <a:pt x="59180" y="285964"/>
                  <a:pt x="68366" y="290557"/>
                </a:cubicBezTo>
                <a:cubicBezTo>
                  <a:pt x="76423" y="294586"/>
                  <a:pt x="84996" y="299103"/>
                  <a:pt x="94004" y="299103"/>
                </a:cubicBezTo>
                <a:cubicBezTo>
                  <a:pt x="196593" y="299103"/>
                  <a:pt x="299103" y="293406"/>
                  <a:pt x="401652" y="290557"/>
                </a:cubicBezTo>
                <a:cubicBezTo>
                  <a:pt x="392747" y="263842"/>
                  <a:pt x="384109" y="230435"/>
                  <a:pt x="358923" y="213645"/>
                </a:cubicBezTo>
                <a:cubicBezTo>
                  <a:pt x="350377" y="207948"/>
                  <a:pt x="342671" y="200725"/>
                  <a:pt x="333286" y="196554"/>
                </a:cubicBezTo>
                <a:cubicBezTo>
                  <a:pt x="279299" y="172560"/>
                  <a:pt x="275572" y="181237"/>
                  <a:pt x="213645" y="170916"/>
                </a:cubicBezTo>
                <a:cubicBezTo>
                  <a:pt x="192186" y="167340"/>
                  <a:pt x="174142" y="160597"/>
                  <a:pt x="153824" y="153825"/>
                </a:cubicBezTo>
                <a:cubicBezTo>
                  <a:pt x="150975" y="145279"/>
                  <a:pt x="150275" y="135682"/>
                  <a:pt x="145278" y="128187"/>
                </a:cubicBezTo>
                <a:cubicBezTo>
                  <a:pt x="132119" y="108448"/>
                  <a:pt x="112920" y="98069"/>
                  <a:pt x="94004" y="85458"/>
                </a:cubicBezTo>
                <a:cubicBezTo>
                  <a:pt x="75865" y="31044"/>
                  <a:pt x="101862" y="84999"/>
                  <a:pt x="51275" y="51275"/>
                </a:cubicBezTo>
                <a:cubicBezTo>
                  <a:pt x="42729" y="45578"/>
                  <a:pt x="42203" y="32054"/>
                  <a:pt x="34183" y="25638"/>
                </a:cubicBezTo>
                <a:cubicBezTo>
                  <a:pt x="27149" y="20011"/>
                  <a:pt x="16603" y="21121"/>
                  <a:pt x="8546" y="17092"/>
                </a:cubicBezTo>
                <a:cubicBezTo>
                  <a:pt x="4943" y="15290"/>
                  <a:pt x="2849" y="11395"/>
                  <a:pt x="0" y="8546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9B19CB-EEDE-4605-921D-37F2FEDB7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gram is 32,0 mL 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g       </a:t>
            </a:r>
            <a:r>
              <a:rPr lang="nl-NL" sz="2600" dirty="0">
                <a:latin typeface="Arial"/>
                <a:ea typeface="Times New Roman"/>
              </a:rPr>
              <a:t>?      0,80</a:t>
            </a:r>
            <a:endParaRPr lang="nl-NL" sz="1200" dirty="0"/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mL    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32,0      1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?  =  0,80 x 32,0 : 1 = 25,6 g  alcohol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069294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Hoeveel mL is 25,6 gram alcohol?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9B19CB-EEDE-4605-921D-37F2FEDB7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50185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mL is 25,6 gram 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g     </a:t>
            </a: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25,6</a:t>
            </a:r>
            <a:r>
              <a:rPr lang="nl-NL" dirty="0">
                <a:latin typeface="Arial" pitchFamily="34" charset="0"/>
                <a:cs typeface="Arial" pitchFamily="34" charset="0"/>
              </a:rPr>
              <a:t>  </a:t>
            </a:r>
            <a:r>
              <a:rPr lang="nl-NL" sz="2600" dirty="0">
                <a:latin typeface="Arial"/>
                <a:ea typeface="Times New Roman"/>
              </a:rPr>
              <a:t>0,80</a:t>
            </a:r>
            <a:endParaRPr lang="nl-NL" sz="1200" dirty="0"/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mL       </a:t>
            </a: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      1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9B19CB-EEDE-4605-921D-37F2FEDB7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736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404666"/>
            <a:ext cx="2199427" cy="9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452320" y="873459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sz="6000" dirty="0">
              <a:solidFill>
                <a:prstClr val="black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33510D8-4E72-42D6-9C9F-0AD001B81B04}"/>
              </a:ext>
            </a:extLst>
          </p:cNvPr>
          <p:cNvGrpSpPr/>
          <p:nvPr/>
        </p:nvGrpSpPr>
        <p:grpSpPr>
          <a:xfrm>
            <a:off x="1251086" y="3491876"/>
            <a:ext cx="3744416" cy="801214"/>
            <a:chOff x="1259632" y="3283259"/>
            <a:chExt cx="3744416" cy="801214"/>
          </a:xfrm>
        </p:grpSpPr>
        <p:cxnSp>
          <p:nvCxnSpPr>
            <p:cNvPr id="9" name="Rechte verbindingslijn 8"/>
            <p:cNvCxnSpPr/>
            <p:nvPr/>
          </p:nvCxnSpPr>
          <p:spPr>
            <a:xfrm>
              <a:off x="1259632" y="3688429"/>
              <a:ext cx="37444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3147618" y="3292385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4211960" y="3283259"/>
              <a:ext cx="0" cy="7920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BF8D108-B3AF-4B74-BFC5-FD8B0F164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394642" y="1730229"/>
            <a:ext cx="1281814" cy="3247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9B19CB-EEDE-4605-921D-37F2FEDB7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49" r="80869"/>
          <a:stretch/>
        </p:blipFill>
        <p:spPr>
          <a:xfrm>
            <a:off x="7433481" y="1805131"/>
            <a:ext cx="1281814" cy="324773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52224"/>
            <a:ext cx="8229600" cy="553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Hoeveel mL is 25,6 gram alcohol?</a:t>
            </a:r>
          </a:p>
          <a:p>
            <a:pPr marL="0" indent="0">
              <a:buNone/>
            </a:pPr>
            <a:r>
              <a:rPr lang="nl-NL" dirty="0"/>
              <a:t>Dichtheid van alcohol is 0,80 g/mL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nl-NL" dirty="0">
                <a:latin typeface="Arial" pitchFamily="34" charset="0"/>
                <a:cs typeface="Arial" pitchFamily="34" charset="0"/>
              </a:rPr>
              <a:t>massa    g     25,6  </a:t>
            </a:r>
            <a:r>
              <a:rPr lang="nl-NL" sz="2600" dirty="0">
                <a:latin typeface="Arial"/>
                <a:ea typeface="Times New Roman"/>
              </a:rPr>
              <a:t>0,80</a:t>
            </a:r>
            <a:endParaRPr lang="nl-NL" sz="1200" dirty="0"/>
          </a:p>
          <a:p>
            <a:pPr marL="0" indent="0"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       volume mL       </a:t>
            </a:r>
            <a:r>
              <a:rPr lang="nl-NL" sz="2600" dirty="0">
                <a:latin typeface="Arial" pitchFamily="34" charset="0"/>
                <a:cs typeface="Arial" pitchFamily="34" charset="0"/>
              </a:rPr>
              <a:t>?      1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nl-NL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?  =  25,6 x 1 : 0,80 = 32 mL  alcohol</a:t>
            </a: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nl-NL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A52D1C7-485A-4F97-A105-912C10824439}"/>
              </a:ext>
            </a:extLst>
          </p:cNvPr>
          <p:cNvSpPr/>
          <p:nvPr/>
        </p:nvSpPr>
        <p:spPr>
          <a:xfrm rot="16476492">
            <a:off x="3955587" y="3720883"/>
            <a:ext cx="495654" cy="352327"/>
          </a:xfrm>
          <a:custGeom>
            <a:avLst/>
            <a:gdLst>
              <a:gd name="connsiteX0" fmla="*/ 341832 w 401652"/>
              <a:gd name="connsiteY0" fmla="*/ 0 h 299103"/>
              <a:gd name="connsiteX1" fmla="*/ 290557 w 401652"/>
              <a:gd name="connsiteY1" fmla="*/ 8546 h 299103"/>
              <a:gd name="connsiteX2" fmla="*/ 256374 w 401652"/>
              <a:gd name="connsiteY2" fmla="*/ 34184 h 299103"/>
              <a:gd name="connsiteX3" fmla="*/ 222190 w 401652"/>
              <a:gd name="connsiteY3" fmla="*/ 51275 h 299103"/>
              <a:gd name="connsiteX4" fmla="*/ 179461 w 401652"/>
              <a:gd name="connsiteY4" fmla="*/ 119641 h 299103"/>
              <a:gd name="connsiteX5" fmla="*/ 145278 w 401652"/>
              <a:gd name="connsiteY5" fmla="*/ 170916 h 299103"/>
              <a:gd name="connsiteX6" fmla="*/ 94004 w 401652"/>
              <a:gd name="connsiteY6" fmla="*/ 205099 h 299103"/>
              <a:gd name="connsiteX7" fmla="*/ 76912 w 401652"/>
              <a:gd name="connsiteY7" fmla="*/ 230737 h 299103"/>
              <a:gd name="connsiteX8" fmla="*/ 51275 w 401652"/>
              <a:gd name="connsiteY8" fmla="*/ 247828 h 299103"/>
              <a:gd name="connsiteX9" fmla="*/ 42729 w 401652"/>
              <a:gd name="connsiteY9" fmla="*/ 273466 h 299103"/>
              <a:gd name="connsiteX10" fmla="*/ 68366 w 401652"/>
              <a:gd name="connsiteY10" fmla="*/ 290557 h 299103"/>
              <a:gd name="connsiteX11" fmla="*/ 94004 w 401652"/>
              <a:gd name="connsiteY11" fmla="*/ 299103 h 299103"/>
              <a:gd name="connsiteX12" fmla="*/ 401652 w 401652"/>
              <a:gd name="connsiteY12" fmla="*/ 290557 h 299103"/>
              <a:gd name="connsiteX13" fmla="*/ 358923 w 401652"/>
              <a:gd name="connsiteY13" fmla="*/ 213645 h 299103"/>
              <a:gd name="connsiteX14" fmla="*/ 333286 w 401652"/>
              <a:gd name="connsiteY14" fmla="*/ 196554 h 299103"/>
              <a:gd name="connsiteX15" fmla="*/ 213645 w 401652"/>
              <a:gd name="connsiteY15" fmla="*/ 170916 h 299103"/>
              <a:gd name="connsiteX16" fmla="*/ 153824 w 401652"/>
              <a:gd name="connsiteY16" fmla="*/ 153825 h 299103"/>
              <a:gd name="connsiteX17" fmla="*/ 145278 w 401652"/>
              <a:gd name="connsiteY17" fmla="*/ 128187 h 299103"/>
              <a:gd name="connsiteX18" fmla="*/ 94004 w 401652"/>
              <a:gd name="connsiteY18" fmla="*/ 85458 h 299103"/>
              <a:gd name="connsiteX19" fmla="*/ 51275 w 401652"/>
              <a:gd name="connsiteY19" fmla="*/ 51275 h 299103"/>
              <a:gd name="connsiteX20" fmla="*/ 34183 w 401652"/>
              <a:gd name="connsiteY20" fmla="*/ 25638 h 299103"/>
              <a:gd name="connsiteX21" fmla="*/ 8546 w 401652"/>
              <a:gd name="connsiteY21" fmla="*/ 17092 h 299103"/>
              <a:gd name="connsiteX22" fmla="*/ 0 w 401652"/>
              <a:gd name="connsiteY22" fmla="*/ 8546 h 29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652" h="299103">
                <a:moveTo>
                  <a:pt x="341832" y="0"/>
                </a:moveTo>
                <a:cubicBezTo>
                  <a:pt x="324740" y="2849"/>
                  <a:pt x="306645" y="2111"/>
                  <a:pt x="290557" y="8546"/>
                </a:cubicBezTo>
                <a:cubicBezTo>
                  <a:pt x="277333" y="13836"/>
                  <a:pt x="268452" y="26635"/>
                  <a:pt x="256374" y="34184"/>
                </a:cubicBezTo>
                <a:cubicBezTo>
                  <a:pt x="245571" y="40936"/>
                  <a:pt x="233585" y="45578"/>
                  <a:pt x="222190" y="51275"/>
                </a:cubicBezTo>
                <a:cubicBezTo>
                  <a:pt x="162681" y="130621"/>
                  <a:pt x="226382" y="41439"/>
                  <a:pt x="179461" y="119641"/>
                </a:cubicBezTo>
                <a:cubicBezTo>
                  <a:pt x="168892" y="137255"/>
                  <a:pt x="162370" y="159522"/>
                  <a:pt x="145278" y="170916"/>
                </a:cubicBezTo>
                <a:lnTo>
                  <a:pt x="94004" y="205099"/>
                </a:lnTo>
                <a:cubicBezTo>
                  <a:pt x="88307" y="213645"/>
                  <a:pt x="84175" y="223474"/>
                  <a:pt x="76912" y="230737"/>
                </a:cubicBezTo>
                <a:cubicBezTo>
                  <a:pt x="69650" y="237999"/>
                  <a:pt x="57691" y="239808"/>
                  <a:pt x="51275" y="247828"/>
                </a:cubicBezTo>
                <a:cubicBezTo>
                  <a:pt x="45648" y="254862"/>
                  <a:pt x="45578" y="264920"/>
                  <a:pt x="42729" y="273466"/>
                </a:cubicBezTo>
                <a:cubicBezTo>
                  <a:pt x="51275" y="279163"/>
                  <a:pt x="59180" y="285964"/>
                  <a:pt x="68366" y="290557"/>
                </a:cubicBezTo>
                <a:cubicBezTo>
                  <a:pt x="76423" y="294586"/>
                  <a:pt x="84996" y="299103"/>
                  <a:pt x="94004" y="299103"/>
                </a:cubicBezTo>
                <a:cubicBezTo>
                  <a:pt x="196593" y="299103"/>
                  <a:pt x="299103" y="293406"/>
                  <a:pt x="401652" y="290557"/>
                </a:cubicBezTo>
                <a:cubicBezTo>
                  <a:pt x="392747" y="263842"/>
                  <a:pt x="384109" y="230435"/>
                  <a:pt x="358923" y="213645"/>
                </a:cubicBezTo>
                <a:cubicBezTo>
                  <a:pt x="350377" y="207948"/>
                  <a:pt x="342671" y="200725"/>
                  <a:pt x="333286" y="196554"/>
                </a:cubicBezTo>
                <a:cubicBezTo>
                  <a:pt x="279299" y="172560"/>
                  <a:pt x="275572" y="181237"/>
                  <a:pt x="213645" y="170916"/>
                </a:cubicBezTo>
                <a:cubicBezTo>
                  <a:pt x="192186" y="167340"/>
                  <a:pt x="174142" y="160597"/>
                  <a:pt x="153824" y="153825"/>
                </a:cubicBezTo>
                <a:cubicBezTo>
                  <a:pt x="150975" y="145279"/>
                  <a:pt x="150275" y="135682"/>
                  <a:pt x="145278" y="128187"/>
                </a:cubicBezTo>
                <a:cubicBezTo>
                  <a:pt x="132119" y="108448"/>
                  <a:pt x="112920" y="98069"/>
                  <a:pt x="94004" y="85458"/>
                </a:cubicBezTo>
                <a:cubicBezTo>
                  <a:pt x="75865" y="31044"/>
                  <a:pt x="101862" y="84999"/>
                  <a:pt x="51275" y="51275"/>
                </a:cubicBezTo>
                <a:cubicBezTo>
                  <a:pt x="42729" y="45578"/>
                  <a:pt x="42203" y="32054"/>
                  <a:pt x="34183" y="25638"/>
                </a:cubicBezTo>
                <a:cubicBezTo>
                  <a:pt x="27149" y="20011"/>
                  <a:pt x="16603" y="21121"/>
                  <a:pt x="8546" y="17092"/>
                </a:cubicBezTo>
                <a:cubicBezTo>
                  <a:pt x="4943" y="15290"/>
                  <a:pt x="2849" y="11395"/>
                  <a:pt x="0" y="8546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39023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930981-6953-41E9-910F-136181832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>
          <a:xfrm>
            <a:off x="-156280" y="1428997"/>
            <a:ext cx="6307616" cy="486070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AAB14E9-6053-45E2-A2B6-19FCBAD861FF}"/>
              </a:ext>
            </a:extLst>
          </p:cNvPr>
          <p:cNvSpPr txBox="1"/>
          <p:nvPr/>
        </p:nvSpPr>
        <p:spPr>
          <a:xfrm>
            <a:off x="786214" y="401652"/>
            <a:ext cx="285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Omrekenschema’s</a:t>
            </a:r>
          </a:p>
        </p:txBody>
      </p:sp>
    </p:spTree>
    <p:extLst>
      <p:ext uri="{BB962C8B-B14F-4D97-AF65-F5344CB8AC3E}">
        <p14:creationId xmlns:p14="http://schemas.microsoft.com/office/powerpoint/2010/main" val="22208509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03" y="-72828"/>
            <a:ext cx="9354390" cy="70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737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930981-6953-41E9-910F-136181832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>
          <a:xfrm>
            <a:off x="-156280" y="1428997"/>
            <a:ext cx="6307616" cy="486070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AAB14E9-6053-45E2-A2B6-19FCBAD861FF}"/>
              </a:ext>
            </a:extLst>
          </p:cNvPr>
          <p:cNvSpPr txBox="1"/>
          <p:nvPr/>
        </p:nvSpPr>
        <p:spPr>
          <a:xfrm>
            <a:off x="786214" y="401652"/>
            <a:ext cx="285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Omrekenschema’s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4DEF77E-77A7-46E1-B58D-FCA3A7DCEAE3}"/>
              </a:ext>
            </a:extLst>
          </p:cNvPr>
          <p:cNvSpPr/>
          <p:nvPr/>
        </p:nvSpPr>
        <p:spPr>
          <a:xfrm>
            <a:off x="6491407" y="663262"/>
            <a:ext cx="18663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-1714500" algn="l"/>
                <a:tab pos="268605" algn="l"/>
                <a:tab pos="558165" algn="l"/>
                <a:tab pos="1028700" algn="l"/>
              </a:tabLst>
            </a:pP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Onthoud:  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-1714500" algn="l"/>
                <a:tab pos="268605" algn="l"/>
                <a:tab pos="558165" algn="l"/>
                <a:tab pos="1028700" algn="l"/>
              </a:tabLst>
            </a:pP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 L = 1 dm</a:t>
            </a:r>
            <a:r>
              <a:rPr lang="nl-NL" baseline="300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3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    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-1714500" algn="l"/>
                <a:tab pos="268605" algn="l"/>
                <a:tab pos="558165" algn="l"/>
                <a:tab pos="1028700" algn="l"/>
              </a:tabLst>
            </a:pP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 mL = 1 cm</a:t>
            </a:r>
            <a:r>
              <a:rPr lang="nl-NL" baseline="300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3</a:t>
            </a:r>
            <a:endParaRPr lang="nl-NL" sz="3200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-1714500" algn="l"/>
                <a:tab pos="268605" algn="l"/>
                <a:tab pos="558165" algn="l"/>
                <a:tab pos="1028700" algn="l"/>
              </a:tabLst>
            </a:pP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 L    = 1000 mL 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-1714500" algn="l"/>
                <a:tab pos="268605" algn="l"/>
                <a:tab pos="558165" algn="l"/>
                <a:tab pos="1028700" algn="l"/>
              </a:tabLst>
            </a:pP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 kg  = 1000 g  </a:t>
            </a:r>
            <a:endParaRPr lang="nl-NL" sz="3200" dirty="0">
              <a:solidFill>
                <a:srgbClr val="FF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1 g    = 1000 mg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958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0E558EE-7910-49C0-A76C-C7E531ED61DC}"/>
              </a:ext>
            </a:extLst>
          </p:cNvPr>
          <p:cNvSpPr/>
          <p:nvPr/>
        </p:nvSpPr>
        <p:spPr>
          <a:xfrm>
            <a:off x="2285999" y="2690336"/>
            <a:ext cx="5046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ea typeface="Calibri" panose="020F0502020204030204" pitchFamily="34" charset="0"/>
                <a:cs typeface="Arial" panose="020B0604020202020204" pitchFamily="34" charset="0"/>
              </a:rPr>
              <a:t>01 Stoffen, stofeigenschappen en dichtheid</a:t>
            </a:r>
          </a:p>
          <a:p>
            <a:pPr>
              <a:spcAft>
                <a:spcPts val="0"/>
              </a:spcAft>
            </a:pPr>
            <a:r>
              <a:rPr lang="nl-NL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u="sng" dirty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http://www.youtube.com/watch?v=B3hDRoaY0YE</a:t>
            </a:r>
            <a:endParaRPr lang="nl-NL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0C1DC68-36BB-609C-6057-774D63AA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58" y="0"/>
            <a:ext cx="406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73418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898523-4F31-2382-9982-5025D2C7C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269" y="181154"/>
            <a:ext cx="4227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70804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22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67" y="3402666"/>
            <a:ext cx="80467" cy="526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67" y="3402666"/>
            <a:ext cx="80467" cy="526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4471" y="1"/>
            <a:ext cx="10592474" cy="69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72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846" y="-16028"/>
            <a:ext cx="11098680" cy="69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2900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9048463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</p:spTree>
    <p:extLst>
      <p:ext uri="{BB962C8B-B14F-4D97-AF65-F5344CB8AC3E}">
        <p14:creationId xmlns:p14="http://schemas.microsoft.com/office/powerpoint/2010/main" val="371849689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7887" y="1068150"/>
            <a:ext cx="7323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Stofeigenschappen</a:t>
            </a:r>
          </a:p>
          <a:p>
            <a:endParaRPr lang="nl-NL" sz="2400" dirty="0"/>
          </a:p>
          <a:p>
            <a:r>
              <a:rPr lang="nl-NL" sz="2400" dirty="0"/>
              <a:t>Onderscheiden van stoffen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9319" y="3743547"/>
            <a:ext cx="1102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suiker en water</a:t>
            </a:r>
          </a:p>
        </p:txBody>
      </p:sp>
    </p:spTree>
    <p:extLst>
      <p:ext uri="{BB962C8B-B14F-4D97-AF65-F5344CB8AC3E}">
        <p14:creationId xmlns:p14="http://schemas.microsoft.com/office/powerpoint/2010/main" val="38456882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643</Words>
  <Application>Microsoft Office PowerPoint</Application>
  <PresentationFormat>Diavoorstelling (4:3)</PresentationFormat>
  <Paragraphs>178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is zwaarder een kilo piepschuim of een kilo goud?</vt:lpstr>
      <vt:lpstr>PowerPoint-presentatie</vt:lpstr>
      <vt:lpstr>PowerPoint-presentatie</vt:lpstr>
      <vt:lpstr>PowerPoint-presentatie</vt:lpstr>
      <vt:lpstr>Dode zee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39</cp:revision>
  <dcterms:created xsi:type="dcterms:W3CDTF">2013-09-05T17:35:55Z</dcterms:created>
  <dcterms:modified xsi:type="dcterms:W3CDTF">2023-02-08T12:32:02Z</dcterms:modified>
</cp:coreProperties>
</file>